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728" y="-384"/>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7/30/2024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7/30/2024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7/30/2024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7/30/2024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8.jpg"/><Relationship Id="rId3" Type="http://schemas.openxmlformats.org/officeDocument/2006/relationships/image" Target="../media/image2.png"/><Relationship Id="rId7" Type="http://schemas.openxmlformats.org/officeDocument/2006/relationships/image" Target="../media/image5.png"/><Relationship Id="rId12" Type="http://schemas.microsoft.com/office/2007/relationships/hdphoto" Target="../media/hdphoto4.wdp"/><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10.jpg"/><Relationship Id="rId10" Type="http://schemas.microsoft.com/office/2007/relationships/hdphoto" Target="../media/hdphoto3.wdp"/><Relationship Id="rId4" Type="http://schemas.openxmlformats.org/officeDocument/2006/relationships/image" Target="../media/image3.jpg"/><Relationship Id="rId9" Type="http://schemas.openxmlformats.org/officeDocument/2006/relationships/image" Target="../media/image6.png"/><Relationship Id="rId1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Self-Contained Ground Floor Flat Ideally Located Only A Short Distance From The Seafront And Town Centre</a:t>
            </a:r>
          </a:p>
          <a:p>
            <a:pPr algn="ct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 Private Entrance * Spacious Open-Plan Kitchen/Breakfast/Living Room * Two Double Bedrooms * Modern Spacious Bath/Shower Room/</a:t>
            </a:r>
            <a:r>
              <a:rPr lang="en-GB" sz="14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400" kern="100" dirty="0">
                <a:effectLst/>
                <a:latin typeface="Helvetica" panose="020B0604020202020204" pitchFamily="34" charset="0"/>
                <a:ea typeface="Aptos" panose="020B0004020202020204" pitchFamily="34" charset="0"/>
                <a:cs typeface="Helvetica" panose="020B0604020202020204" pitchFamily="34" charset="0"/>
              </a:rPr>
              <a:t> *  Gas Central Heating * Double Glazed Windows * Super Permanent Or Holiday Home Retreat * Long Lease And Share Of Freehold * Excellent Decorative Order * No Onward Chain</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£209</a:t>
            </a:r>
            <a:r>
              <a:rPr lang="en-GB" sz="1900" dirty="0">
                <a:solidFill>
                  <a:srgbClr val="000000"/>
                </a:solidFill>
                <a:latin typeface="HelveticaNeueLT-Roman"/>
                <a:ea typeface="Times New Roman" panose="02020603050405020304" pitchFamily="18" charset="0"/>
                <a:cs typeface="HelveticaNeueLT-Roman"/>
              </a:rPr>
              <a:t>,950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Leasehold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42a St. Andrews Road</a:t>
            </a:r>
            <a:r>
              <a:rPr lang="en-GB" sz="1800" dirty="0">
                <a:solidFill>
                  <a:srgbClr val="FFFFFF"/>
                </a:solidFill>
                <a:effectLst/>
                <a:latin typeface="HelveticaNeueLT-Medium"/>
                <a:ea typeface="Times New Roman" panose="02020603050405020304" pitchFamily="18" charset="0"/>
              </a:rPr>
              <a:t>, Exmouth, EX8 </a:t>
            </a:r>
            <a:r>
              <a:rPr lang="en-GB" dirty="0">
                <a:solidFill>
                  <a:srgbClr val="FFFFFF"/>
                </a:solidFill>
                <a:latin typeface="HelveticaNeueLT-Medium"/>
                <a:ea typeface="Times New Roman" panose="02020603050405020304" pitchFamily="18" charset="0"/>
              </a:rPr>
              <a:t>1AR</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20417" y="2605188"/>
            <a:ext cx="6326571"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6000"/>
                    </a14:imgEffect>
                  </a14:imgLayer>
                </a14:imgProps>
              </a:ext>
            </a:extLst>
          </a:blip>
          <a:srcRect/>
          <a:stretch/>
        </p:blipFill>
        <p:spPr bwMode="auto">
          <a:xfrm>
            <a:off x="653912" y="608851"/>
            <a:ext cx="3111434" cy="2333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16000"/>
                    </a14:imgEffect>
                  </a14:imgLayer>
                </a14:imgProps>
              </a:ext>
            </a:extLst>
          </a:blip>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14000"/>
                    </a14:imgEffect>
                  </a14:imgLayer>
                </a14:imgProps>
              </a:ext>
            </a:extLst>
          </a:blip>
          <a:srcRect/>
          <a:stretch/>
        </p:blipFill>
        <p:spPr bwMode="auto">
          <a:xfrm>
            <a:off x="653912" y="3111983"/>
            <a:ext cx="3111434" cy="21833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16000"/>
                    </a14:imgEffect>
                  </a14:imgLayer>
                </a14:imgProps>
              </a:ext>
            </a:extLst>
          </a:blip>
          <a:srcRect/>
          <a:stretch/>
        </p:blipFill>
        <p:spPr bwMode="auto">
          <a:xfrm>
            <a:off x="3877812" y="3113639"/>
            <a:ext cx="3171951" cy="218173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13"/>
          <a:srcRect/>
          <a:stretch/>
        </p:blipFill>
        <p:spPr bwMode="auto">
          <a:xfrm>
            <a:off x="653912" y="5449141"/>
            <a:ext cx="3111433" cy="221610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E5CF0B7-2F2C-DA2E-636B-37F50BFE8C0E}"/>
              </a:ext>
            </a:extLst>
          </p:cNvPr>
          <p:cNvPicPr>
            <a:picLocks noChangeAspect="1" noChangeArrowheads="1"/>
          </p:cNvPicPr>
          <p:nvPr/>
        </p:nvPicPr>
        <p:blipFill>
          <a:blip r:embed="rId14"/>
          <a:srcRect/>
          <a:stretch/>
        </p:blipFill>
        <p:spPr bwMode="auto">
          <a:xfrm>
            <a:off x="2993229" y="7864010"/>
            <a:ext cx="1670280" cy="16201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athroom with a bathtub and shower&#10;&#10;Description automatically generated">
            <a:extLst>
              <a:ext uri="{FF2B5EF4-FFF2-40B4-BE49-F238E27FC236}">
                <a16:creationId xmlns:a16="http://schemas.microsoft.com/office/drawing/2014/main" id="{D45FBDB5-0F28-77EE-30CC-38EBEC569FC5}"/>
              </a:ext>
            </a:extLst>
          </p:cNvPr>
          <p:cNvPicPr>
            <a:picLocks noChangeAspect="1"/>
          </p:cNvPicPr>
          <p:nvPr/>
        </p:nvPicPr>
        <p:blipFill>
          <a:blip r:embed="rId15"/>
          <a:stretch>
            <a:fillRect/>
          </a:stretch>
        </p:blipFill>
        <p:spPr>
          <a:xfrm>
            <a:off x="3877812" y="5447529"/>
            <a:ext cx="3171951" cy="2216103"/>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9459173"/>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42a St. Andrews Road, Exmouth, EX8 1AR</a:t>
            </a: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400" dirty="0">
                <a:latin typeface="Helvetica" panose="020B0604020202020204" pitchFamily="34" charset="0"/>
                <a:cs typeface="Helvetica" panose="020B0604020202020204" pitchFamily="34" charset="0"/>
              </a:rPr>
            </a:br>
            <a:r>
              <a:rPr lang="en-GB" sz="1400" b="1" dirty="0">
                <a:latin typeface="Helvetica" panose="020B0604020202020204" pitchFamily="34" charset="0"/>
                <a:cs typeface="Helvetica" panose="020B0604020202020204" pitchFamily="34" charset="0"/>
              </a:rPr>
              <a:t>THE ACCOMMODATION COMPRISES: </a:t>
            </a:r>
            <a:r>
              <a:rPr lang="en-GB" sz="1400" dirty="0">
                <a:latin typeface="Helvetica" panose="020B0604020202020204" pitchFamily="34" charset="0"/>
                <a:cs typeface="Helvetica" panose="020B0604020202020204" pitchFamily="34" charset="0"/>
              </a:rPr>
              <a:t>  uPVC double glazed front door to:</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ENTRANCE PORCH:</a:t>
            </a:r>
            <a:r>
              <a:rPr lang="en-GB" sz="1400" dirty="0">
                <a:latin typeface="Helvetica" panose="020B0604020202020204" pitchFamily="34" charset="0"/>
                <a:cs typeface="Helvetica" panose="020B0604020202020204" pitchFamily="34" charset="0"/>
              </a:rPr>
              <a:t>   With coat rack, radiator, recessed </a:t>
            </a:r>
            <a:r>
              <a:rPr lang="en-GB" sz="1400">
                <a:latin typeface="Helvetica" panose="020B0604020202020204" pitchFamily="34" charset="0"/>
                <a:cs typeface="Helvetica" panose="020B0604020202020204" pitchFamily="34" charset="0"/>
              </a:rPr>
              <a:t>ceiling Led </a:t>
            </a:r>
            <a:r>
              <a:rPr lang="en-GB" sz="1400" dirty="0">
                <a:latin typeface="Helvetica" panose="020B0604020202020204" pitchFamily="34" charset="0"/>
                <a:cs typeface="Helvetica" panose="020B0604020202020204" pitchFamily="34" charset="0"/>
              </a:rPr>
              <a:t>spotlighting, door to:</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OPEN-PLAN KITCHEN/BREAKFAST/LIVING ROOM:  </a:t>
            </a:r>
            <a:r>
              <a:rPr lang="en-GB" sz="1400" dirty="0">
                <a:latin typeface="Helvetica" panose="020B0604020202020204" pitchFamily="34" charset="0"/>
                <a:cs typeface="Helvetica" panose="020B0604020202020204" pitchFamily="34" charset="0"/>
              </a:rPr>
              <a:t>6.22m x 5.05m (20'5" x 16'7") maximum overall measurement.   A wonderful and most spacious open-plan living space with wooden flooring throughout and recessed Led ceiling spotlighting.</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LIVING AREA: </a:t>
            </a:r>
            <a:r>
              <a:rPr lang="en-GB" sz="1400" dirty="0">
                <a:latin typeface="Helvetica" panose="020B0604020202020204" pitchFamily="34" charset="0"/>
                <a:cs typeface="Helvetica" panose="020B0604020202020204" pitchFamily="34" charset="0"/>
              </a:rPr>
              <a:t>  Radiator, TV point. Recessed Led ceiling Spotlighting.</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KITCHEN/BREAKFAST AREA:   </a:t>
            </a:r>
            <a:r>
              <a:rPr lang="en-GB" sz="1400" dirty="0">
                <a:latin typeface="Helvetica" panose="020B0604020202020204" pitchFamily="34" charset="0"/>
                <a:cs typeface="Helvetica" panose="020B0604020202020204" pitchFamily="34" charset="0"/>
              </a:rPr>
              <a:t>Fitted with range of patterned work surfaces extended to provide a breakfast bar area with cupboards, drawer units, integrated fridge and freezer, washer/drying machine beneath worktops, inset single drainer sink unit with mixer tap, inset four ring halogen hob, stainless steel chimney style extractor hood over and built-in electric oven beneath, attractive tiled surrounds, wall mounted cupboards, radiator and two sets of sash style double glazed windows to front aspect, fitted cupboard also housing the gas meter, recessed Led ceiling spotlighting, telephone point in kitchen area.  From the Living area there is an opening through to:</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BEDROOM 1: </a:t>
            </a:r>
            <a:r>
              <a:rPr lang="en-GB" sz="1400" dirty="0">
                <a:latin typeface="Helvetica" panose="020B0604020202020204" pitchFamily="34" charset="0"/>
                <a:cs typeface="Helvetica" panose="020B0604020202020204" pitchFamily="34" charset="0"/>
              </a:rPr>
              <a:t>   3.96m x 3.91m (13'0" x 12'10")    Spacious double bedroom with double glazed sash style window to front aspect, built-in double wardrobe, radiator, recessed ceiling Led spotlighting. Newly fitted carpets.</a:t>
            </a:r>
          </a:p>
          <a:p>
            <a:endParaRPr lang="en-GB" sz="1400" dirty="0">
              <a:latin typeface="Helvetica" panose="020B0604020202020204" pitchFamily="34" charset="0"/>
              <a:cs typeface="Helvetica" panose="020B0604020202020204" pitchFamily="34" charset="0"/>
            </a:endParaRPr>
          </a:p>
          <a:p>
            <a:r>
              <a:rPr lang="en-GB" sz="1400" dirty="0">
                <a:latin typeface="Helvetica" panose="020B0604020202020204" pitchFamily="34" charset="0"/>
                <a:cs typeface="Helvetica" panose="020B0604020202020204" pitchFamily="34" charset="0"/>
              </a:rPr>
              <a:t>From the Living area is an opening to:</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INNER HALLWAY: </a:t>
            </a:r>
            <a:r>
              <a:rPr lang="en-GB" sz="1400" dirty="0">
                <a:latin typeface="Helvetica" panose="020B0604020202020204" pitchFamily="34" charset="0"/>
                <a:cs typeface="Helvetica" panose="020B0604020202020204" pitchFamily="34" charset="0"/>
              </a:rPr>
              <a:t>  With access to shallow cupboard housing electric consumer unit and doors to bedroom two and Bath/Shower room.</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BEDROOM 2:</a:t>
            </a:r>
            <a:r>
              <a:rPr lang="en-GB" sz="1400" dirty="0">
                <a:latin typeface="Helvetica" panose="020B0604020202020204" pitchFamily="34" charset="0"/>
                <a:cs typeface="Helvetica" panose="020B0604020202020204" pitchFamily="34" charset="0"/>
              </a:rPr>
              <a:t>   3.58m x 3.3m (11'9" x 10'10")  Radiator, cupboard housing gas boiler for hot water and central heating, double glazed door with patterned glass giving access to small decked enclosed courtyard with outside light. Newly fitted Carpets, recessed Led ceiling spotlighting</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BATHROOM/WC: </a:t>
            </a:r>
            <a:r>
              <a:rPr lang="en-GB" sz="1400" dirty="0">
                <a:latin typeface="Helvetica" panose="020B0604020202020204" pitchFamily="34" charset="0"/>
                <a:cs typeface="Helvetica" panose="020B0604020202020204" pitchFamily="34" charset="0"/>
              </a:rPr>
              <a:t>  2.59m x 1.98m (8'6" x 6'6")   Bath with shower attachment, separate corner shower cubicle with fixed rainfall shower head and detachable shower head hose, pedestal wash hand basin with mirror over with integrated light, WC, attractive and extensively tiled walls, chrome heated towel rail, fitted storage cupboard, tiled flooring, recessed Led ceiling spotlighting. </a:t>
            </a:r>
          </a:p>
          <a:p>
            <a:endParaRPr lang="en-GB" sz="1400" dirty="0">
              <a:latin typeface="Helvetica" panose="020B0604020202020204" pitchFamily="34" charset="0"/>
              <a:cs typeface="Helvetica" panose="020B0604020202020204" pitchFamily="34" charset="0"/>
            </a:endParaRPr>
          </a:p>
          <a:p>
            <a:endParaRPr lang="en-GB" sz="1400" dirty="0"/>
          </a:p>
          <a:p>
            <a:br>
              <a:rPr lang="en-GB" sz="120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endParaRPr lang="en-GB" sz="125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5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0963001"/>
          </a:xfrm>
          <a:prstGeom prst="rect">
            <a:avLst/>
          </a:prstGeom>
          <a:noFill/>
        </p:spPr>
        <p:txBody>
          <a:bodyPr wrap="square" rtlCol="0">
            <a:spAutoFit/>
          </a:bodyPr>
          <a:lstStyle/>
          <a:p>
            <a:r>
              <a:rPr lang="en-GB" sz="1400" b="1">
                <a:latin typeface="Helvetica" panose="020B0604020202020204" pitchFamily="34" charset="0"/>
                <a:cs typeface="Helvetica" panose="020B0604020202020204" pitchFamily="34" charset="0"/>
              </a:rPr>
              <a:t>OUTSIDE:</a:t>
            </a:r>
            <a:r>
              <a:rPr lang="en-GB" sz="1400">
                <a:latin typeface="Helvetica" panose="020B0604020202020204" pitchFamily="34" charset="0"/>
                <a:cs typeface="Helvetica" panose="020B0604020202020204" pitchFamily="34" charset="0"/>
              </a:rPr>
              <a:t>   Small enclosed decked courtyard.</a:t>
            </a:r>
          </a:p>
          <a:p>
            <a:endParaRPr lang="en-GB" sz="1400" b="1">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TENURE AND OUTGOINGS:   </a:t>
            </a:r>
            <a:r>
              <a:rPr lang="en-GB" sz="1400" dirty="0">
                <a:latin typeface="Helvetica" panose="020B0604020202020204" pitchFamily="34" charset="0"/>
                <a:cs typeface="Helvetica" panose="020B0604020202020204" pitchFamily="34" charset="0"/>
              </a:rPr>
              <a:t> Lease:  999 years from 1st January 2015, The property also benefits from 1/3rd of the Freehold of the building.  Maintenance:  We understand that the owner of the property contributes 25% for any agreed external maintenance and Building Insurance.</a:t>
            </a:r>
          </a:p>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Times New Roman" panose="02020603050405020304" pitchFamily="18" charset="0"/>
              </a:rPr>
              <a:t>Mortgage Assistance                                                                                                           </a:t>
            </a:r>
            <a:r>
              <a:rPr lang="en-GB" sz="1200" kern="100" dirty="0">
                <a:effectLst/>
                <a:latin typeface="Helvetica" panose="020B0604020202020204" pitchFamily="34" charset="0"/>
                <a:ea typeface="Aptos" panose="020B0004020202020204" pitchFamily="34" charset="0"/>
                <a:cs typeface="Times New Roman" panose="02020603050405020304" pitchFamily="18" charset="0"/>
              </a:rPr>
              <a:t>We are pleased to recommend Meredith Morgan Taylor, who would be pleased to help no matter which estate agent you finally buy through. For a free initial chat please contact us on 01395 264111 to arrange an appointment</a:t>
            </a:r>
            <a:br>
              <a:rPr lang="en-GB" sz="1200" kern="100" dirty="0">
                <a:effectLst/>
                <a:latin typeface="Helvetica" panose="020B0604020202020204" pitchFamily="34" charset="0"/>
                <a:ea typeface="Aptos" panose="020B0004020202020204" pitchFamily="34" charset="0"/>
                <a:cs typeface="Times New Roman" panose="02020603050405020304" pitchFamily="18" charset="0"/>
              </a:rPr>
            </a:br>
            <a:r>
              <a:rPr lang="en-GB" sz="1200" kern="100" dirty="0">
                <a:effectLst/>
                <a:latin typeface="Helvetica" panose="020B0604020202020204" pitchFamily="34" charset="0"/>
                <a:ea typeface="Aptos" panose="020B0004020202020204" pitchFamily="34" charset="0"/>
                <a:cs typeface="Times New Roman" panose="02020603050405020304" pitchFamily="18" charset="0"/>
              </a:rPr>
              <a:t>Your home may be repossessed if you do not keep up repayments on your mortgage</a:t>
            </a:r>
            <a:br>
              <a:rPr lang="en-GB" sz="1200" kern="100" dirty="0">
                <a:effectLst/>
                <a:latin typeface="Helvetica" panose="020B0604020202020204" pitchFamily="34" charset="0"/>
                <a:ea typeface="Aptos" panose="020B0004020202020204" pitchFamily="34" charset="0"/>
                <a:cs typeface="Times New Roman" panose="02020603050405020304" pitchFamily="18" charset="0"/>
              </a:rPr>
            </a:br>
            <a:r>
              <a:rPr lang="en-GB" sz="1200" kern="100" dirty="0">
                <a:effectLst/>
                <a:latin typeface="Helvetica" panose="020B0604020202020204" pitchFamily="34" charset="0"/>
                <a:ea typeface="Aptos" panose="020B0004020202020204" pitchFamily="34" charset="0"/>
                <a:cs typeface="Times New Roman" panose="02020603050405020304" pitchFamily="18" charset="0"/>
              </a:rPr>
              <a:t>Meredith Morgan Taylor Ltd is an appointed representative of Openwork Limited, a trading style of Openwork Ltd which is authorised and regulated by the Financial Conduct Authority (FCA)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4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36309058-F1AA-C3BF-C723-1ABB623E8E1E}"/>
              </a:ext>
            </a:extLst>
          </p:cNvPr>
          <p:cNvPicPr>
            <a:picLocks noChangeAspect="1" noChangeArrowheads="1"/>
          </p:cNvPicPr>
          <p:nvPr/>
        </p:nvPicPr>
        <p:blipFill>
          <a:blip r:embed="rId2"/>
          <a:srcRect/>
          <a:stretch/>
        </p:blipFill>
        <p:spPr bwMode="auto">
          <a:xfrm>
            <a:off x="8601252" y="4130064"/>
            <a:ext cx="5477792" cy="5895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304</TotalTime>
  <Words>826</Words>
  <Application>Microsoft Office PowerPoint</Application>
  <PresentationFormat>Custom</PresentationFormat>
  <Paragraphs>109</Paragraphs>
  <Slides>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Aptos</vt: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27</cp:revision>
  <cp:lastPrinted>2024-07-30T09:46:48Z</cp:lastPrinted>
  <dcterms:created xsi:type="dcterms:W3CDTF">2023-03-19T13:39:10Z</dcterms:created>
  <dcterms:modified xsi:type="dcterms:W3CDTF">2024-07-30T10:31:46Z</dcterms:modified>
</cp:coreProperties>
</file>